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4" r:id="rId7"/>
    <p:sldId id="265" r:id="rId8"/>
    <p:sldId id="263" r:id="rId9"/>
    <p:sldId id="260" r:id="rId11"/>
    <p:sldId id="281" r:id="rId12"/>
    <p:sldId id="271" r:id="rId13"/>
    <p:sldId id="282" r:id="rId14"/>
    <p:sldId id="280" r:id="rId15"/>
    <p:sldId id="272" r:id="rId16"/>
    <p:sldId id="283" r:id="rId17"/>
    <p:sldId id="274" r:id="rId18"/>
    <p:sldId id="296" r:id="rId19"/>
    <p:sldId id="288" r:id="rId20"/>
    <p:sldId id="297" r:id="rId21"/>
    <p:sldId id="275" r:id="rId22"/>
    <p:sldId id="276" r:id="rId23"/>
    <p:sldId id="279" r:id="rId24"/>
    <p:sldId id="277" r:id="rId25"/>
    <p:sldId id="293" r:id="rId26"/>
    <p:sldId id="290" r:id="rId27"/>
    <p:sldId id="273" r:id="rId28"/>
    <p:sldId id="278" r:id="rId29"/>
    <p:sldId id="284" r:id="rId30"/>
    <p:sldId id="285" r:id="rId31"/>
    <p:sldId id="286" r:id="rId32"/>
    <p:sldId id="291" r:id="rId33"/>
    <p:sldId id="287" r:id="rId34"/>
    <p:sldId id="295" r:id="rId35"/>
    <p:sldId id="292" r:id="rId36"/>
    <p:sldId id="294" r:id="rId37"/>
    <p:sldId id="270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1DA"/>
    <a:srgbClr val="FFFFFF"/>
    <a:srgbClr val="FFCCFF"/>
    <a:srgbClr val="FFB9FF"/>
    <a:srgbClr val="FFA7FF"/>
    <a:srgbClr val="FF99FF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6" d="100"/>
          <a:sy n="106" d="100"/>
        </p:scale>
        <p:origin x="16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2.xml"/><Relationship Id="rId39" Type="http://schemas.openxmlformats.org/officeDocument/2006/relationships/presProps" Target="presProps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DDFB0D-DCCA-4733-B44F-22ADCE054853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B2D8E-4AF2-46D6-B53C-44F1F773ED3C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B2D8E-4AF2-46D6-B53C-44F1F773ED3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B2D8E-4AF2-46D6-B53C-44F1F773ED3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7" Type="http://schemas.openxmlformats.org/officeDocument/2006/relationships/image" Target="../media/image16.png"/><Relationship Id="rId16" Type="http://schemas.microsoft.com/office/2007/relationships/hdphoto" Target="../media/image15.wdp"/><Relationship Id="rId15" Type="http://schemas.openxmlformats.org/officeDocument/2006/relationships/image" Target="../media/image14.png"/><Relationship Id="rId14" Type="http://schemas.openxmlformats.org/officeDocument/2006/relationships/image" Target="../media/image13.jpeg"/><Relationship Id="rId13" Type="http://schemas.openxmlformats.org/officeDocument/2006/relationships/image" Target="../media/image12.jpeg"/><Relationship Id="rId12" Type="http://schemas.openxmlformats.org/officeDocument/2006/relationships/image" Target="../media/image11.jpe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image" Target="../media/image16.png"/><Relationship Id="rId4" Type="http://schemas.openxmlformats.org/officeDocument/2006/relationships/image" Target="../media/image8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png"/><Relationship Id="rId3" Type="http://schemas.microsoft.com/office/2007/relationships/hdphoto" Target="../media/image15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image" Target="../media/image11.jpeg"/><Relationship Id="rId4" Type="http://schemas.openxmlformats.org/officeDocument/2006/relationships/image" Target="../media/image9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Скругленный прямоугольник 27"/>
          <p:cNvSpPr/>
          <p:nvPr userDrawn="1"/>
        </p:nvSpPr>
        <p:spPr>
          <a:xfrm>
            <a:off x="539552" y="476672"/>
            <a:ext cx="8208912" cy="5904656"/>
          </a:xfrm>
          <a:prstGeom prst="roundRect">
            <a:avLst/>
          </a:prstGeom>
          <a:solidFill>
            <a:srgbClr val="FFFFFF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6304303" y="4870212"/>
            <a:ext cx="2839697" cy="19877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4962891" y="5805264"/>
            <a:ext cx="1056416" cy="10564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76364" y="1988840"/>
            <a:ext cx="1039252" cy="103925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1438739" y="5795373"/>
            <a:ext cx="1002811" cy="100281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6" cstate="email"/>
          <a:stretch>
            <a:fillRect/>
          </a:stretch>
        </p:blipFill>
        <p:spPr>
          <a:xfrm>
            <a:off x="7884631" y="332656"/>
            <a:ext cx="1007849" cy="100784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7" cstate="email"/>
          <a:stretch>
            <a:fillRect/>
          </a:stretch>
        </p:blipFill>
        <p:spPr>
          <a:xfrm>
            <a:off x="3119898" y="5891038"/>
            <a:ext cx="966962" cy="96696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8" cstate="email"/>
          <a:stretch>
            <a:fillRect/>
          </a:stretch>
        </p:blipFill>
        <p:spPr>
          <a:xfrm>
            <a:off x="-64833" y="3429000"/>
            <a:ext cx="1108441" cy="110844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9" cstate="email"/>
          <a:stretch>
            <a:fillRect/>
          </a:stretch>
        </p:blipFill>
        <p:spPr>
          <a:xfrm>
            <a:off x="4644904" y="44624"/>
            <a:ext cx="1079224" cy="107922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10" cstate="email"/>
          <a:stretch>
            <a:fillRect/>
          </a:stretch>
        </p:blipFill>
        <p:spPr>
          <a:xfrm>
            <a:off x="3243504" y="44624"/>
            <a:ext cx="1040464" cy="104046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1" cstate="email"/>
          <a:stretch>
            <a:fillRect/>
          </a:stretch>
        </p:blipFill>
        <p:spPr>
          <a:xfrm>
            <a:off x="8127717" y="1988840"/>
            <a:ext cx="908779" cy="90877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28207" y="3573016"/>
            <a:ext cx="952305" cy="95230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496" y="188640"/>
            <a:ext cx="1079085" cy="107908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85481" y="44624"/>
            <a:ext cx="1094831" cy="109483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2885" r="8798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3183" y="4725144"/>
            <a:ext cx="1981200" cy="20478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09706" y="1558067"/>
            <a:ext cx="7772400" cy="1470025"/>
          </a:xfrm>
        </p:spPr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r>
              <a:rPr lang="ru-RU" dirty="0" smtClean="0"/>
              <a:t>Шаблон презентации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37441"/>
            <a:ext cx="6400800" cy="1101359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spcBef>
                <a:spcPts val="0"/>
              </a:spcBef>
            </a:pPr>
            <a:endParaRPr lang="ru-RU" dirty="0">
              <a:solidFill>
                <a:srgbClr val="FF538C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  <p:pic>
        <p:nvPicPr>
          <p:cNvPr id="30" name="Рисунок 29"/>
          <p:cNvPicPr>
            <a:picLocks noChangeAspect="1"/>
          </p:cNvPicPr>
          <p:nvPr userDrawn="1"/>
        </p:nvPicPr>
        <p:blipFill>
          <a:blip r:embed="rId17" cstate="email"/>
          <a:stretch>
            <a:fillRect/>
          </a:stretch>
        </p:blipFill>
        <p:spPr>
          <a:xfrm>
            <a:off x="1691680" y="44624"/>
            <a:ext cx="1085689" cy="10856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 userDrawn="1"/>
        </p:nvSpPr>
        <p:spPr>
          <a:xfrm>
            <a:off x="539552" y="476672"/>
            <a:ext cx="8208912" cy="5904656"/>
          </a:xfrm>
          <a:prstGeom prst="roundRect">
            <a:avLst/>
          </a:prstGeom>
          <a:solidFill>
            <a:srgbClr val="FFFFFF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0" y="177264"/>
            <a:ext cx="1584176" cy="158417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08304" y="4909979"/>
            <a:ext cx="1831389" cy="183138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7404254" y="-99392"/>
            <a:ext cx="1761440" cy="17614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-31458" y="4850510"/>
            <a:ext cx="1795146" cy="17951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  <a:endParaRPr lang="ru-RU" dirty="0" smtClean="0"/>
          </a:p>
          <a:p>
            <a:pPr lvl="1"/>
            <a:r>
              <a:rPr lang="ru-RU" dirty="0" smtClean="0"/>
              <a:t>Второй уровень</a:t>
            </a:r>
            <a:endParaRPr lang="ru-RU" dirty="0" smtClean="0"/>
          </a:p>
          <a:p>
            <a:pPr lvl="2"/>
            <a:r>
              <a:rPr lang="ru-RU" dirty="0" smtClean="0"/>
              <a:t>Третий уровень</a:t>
            </a:r>
            <a:endParaRPr lang="ru-RU" dirty="0" smtClean="0"/>
          </a:p>
          <a:p>
            <a:pPr lvl="3"/>
            <a:r>
              <a:rPr lang="ru-RU" dirty="0" smtClean="0"/>
              <a:t>Четвертый уровень</a:t>
            </a:r>
            <a:endParaRPr lang="ru-RU" dirty="0" smtClean="0"/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 userDrawn="1"/>
        </p:nvSpPr>
        <p:spPr>
          <a:xfrm>
            <a:off x="539552" y="476672"/>
            <a:ext cx="8208912" cy="5904656"/>
          </a:xfrm>
          <a:prstGeom prst="roundRect">
            <a:avLst/>
          </a:prstGeom>
          <a:solidFill>
            <a:srgbClr val="FFFFFF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7453944" y="5046010"/>
            <a:ext cx="1690056" cy="169005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7596337" y="157326"/>
            <a:ext cx="1399466" cy="139946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295275"/>
            <a:ext cx="1440791" cy="144079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80528" y="35003"/>
            <a:ext cx="1819843" cy="181984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 userDrawn="1"/>
        </p:nvSpPr>
        <p:spPr>
          <a:xfrm>
            <a:off x="539552" y="476672"/>
            <a:ext cx="8208912" cy="5904656"/>
          </a:xfrm>
          <a:prstGeom prst="roundRect">
            <a:avLst/>
          </a:prstGeom>
          <a:solidFill>
            <a:srgbClr val="FFFFFF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0" y="-79281"/>
            <a:ext cx="1636073" cy="16360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-129752" y="4960620"/>
            <a:ext cx="1811038" cy="18110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7171441" y="4960620"/>
            <a:ext cx="1897380" cy="189738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 userDrawn="1"/>
        </p:nvSpPr>
        <p:spPr>
          <a:xfrm>
            <a:off x="539552" y="476672"/>
            <a:ext cx="8208912" cy="5904656"/>
          </a:xfrm>
          <a:prstGeom prst="roundRect">
            <a:avLst/>
          </a:prstGeom>
          <a:solidFill>
            <a:srgbClr val="FFFFFF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6335886" y="4940395"/>
            <a:ext cx="2839697" cy="198778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-36512" y="4769768"/>
            <a:ext cx="2088232" cy="2088232"/>
          </a:xfrm>
          <a:prstGeom prst="rect">
            <a:avLst/>
          </a:prstGeom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 userDrawn="1"/>
        </p:nvSpPr>
        <p:spPr>
          <a:xfrm>
            <a:off x="539552" y="476672"/>
            <a:ext cx="8208912" cy="5904656"/>
          </a:xfrm>
          <a:prstGeom prst="roundRect">
            <a:avLst/>
          </a:prstGeom>
          <a:solidFill>
            <a:srgbClr val="FFFFFF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2885" r="8798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2246911" cy="232252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6335886" y="4940395"/>
            <a:ext cx="2839697" cy="1987788"/>
          </a:xfrm>
          <a:prstGeom prst="rect">
            <a:avLst/>
          </a:prstGeom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 userDrawn="1"/>
        </p:nvSpPr>
        <p:spPr>
          <a:xfrm>
            <a:off x="539552" y="476672"/>
            <a:ext cx="8208912" cy="5904656"/>
          </a:xfrm>
          <a:prstGeom prst="roundRect">
            <a:avLst/>
          </a:prstGeom>
          <a:solidFill>
            <a:srgbClr val="FFFFFF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-108520" y="5085182"/>
            <a:ext cx="1728192" cy="161926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30422" y="-99392"/>
            <a:ext cx="1813436" cy="181343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7596336" y="-99392"/>
            <a:ext cx="1547664" cy="154766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42600" y="5161250"/>
            <a:ext cx="1467132" cy="1467132"/>
          </a:xfrm>
          <a:prstGeom prst="rect">
            <a:avLst/>
          </a:prstGeom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png"/><Relationship Id="rId8" Type="http://schemas.openxmlformats.org/officeDocument/2006/relationships/image" Target="../media/image23.jpeg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1" y="6584054"/>
            <a:ext cx="1152128" cy="3733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3.jpeg"/><Relationship Id="rId1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6.jpeg"/><Relationship Id="rId1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8.jpeg"/><Relationship Id="rId1" Type="http://schemas.openxmlformats.org/officeDocument/2006/relationships/image" Target="../media/image5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0.jpeg"/><Relationship Id="rId1" Type="http://schemas.openxmlformats.org/officeDocument/2006/relationships/image" Target="../media/image59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image" Target="../media/image6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4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7.jpeg"/><Relationship Id="rId1" Type="http://schemas.openxmlformats.org/officeDocument/2006/relationships/image" Target="../media/image6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9.jpeg"/><Relationship Id="rId1" Type="http://schemas.openxmlformats.org/officeDocument/2006/relationships/image" Target="../media/image68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image" Target="../media/image7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4.jpeg"/><Relationship Id="rId1" Type="http://schemas.openxmlformats.org/officeDocument/2006/relationships/image" Target="../media/image73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24744"/>
            <a:ext cx="7772400" cy="3528392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  <a:b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117 </a:t>
            </a:r>
            <a:r>
              <a:rPr lang="ru-RU" sz="1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Тракторозаводского</a:t>
            </a:r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Волгограда</a:t>
            </a:r>
            <a:b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ПРОЕКТ ПО РЕЧЕВОМУ РАЗВИТИЮ</a:t>
            </a:r>
            <a:b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«ПУТЕШЕСТВИЕ ОТ А ДО Я»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4988768"/>
            <a:ext cx="5400600" cy="960512"/>
          </a:xfrm>
        </p:spPr>
        <p:txBody>
          <a:bodyPr>
            <a:noAutofit/>
          </a:bodyPr>
          <a:lstStyle/>
          <a:p>
            <a:pPr lvl="0" algn="r">
              <a:spcBef>
                <a:spcPts val="0"/>
              </a:spcBef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воспитатели группы №08</a:t>
            </a: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>
              <a:spcBef>
                <a:spcPts val="0"/>
              </a:spcBef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Бутова Юлия Александровна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>
              <a:spcBef>
                <a:spcPts val="0"/>
              </a:spcBef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Цель проекта: </a:t>
            </a:r>
            <a:r>
              <a:rPr lang="ru-RU" dirty="0" smtClean="0"/>
              <a:t>подготовка воспитанников к обучению </a:t>
            </a:r>
            <a:r>
              <a:rPr lang="ru-RU" dirty="0" smtClean="0"/>
              <a:t>грамоте через дидактические игры и упражнения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4176464"/>
          </a:xfrm>
        </p:spPr>
        <p:txBody>
          <a:bodyPr>
            <a:normAutofit fontScale="90000"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sz="2700" dirty="0" smtClean="0"/>
              <a:t>                                                  </a:t>
            </a:r>
            <a:br>
              <a:rPr lang="ru-RU" sz="2700" dirty="0" smtClean="0"/>
            </a:br>
            <a:br>
              <a:rPr lang="ru-RU" sz="2700" dirty="0"/>
            </a:br>
            <a:br>
              <a:rPr lang="ru-RU" sz="2700" dirty="0" smtClean="0"/>
            </a:br>
            <a:br>
              <a:rPr lang="ru-RU" sz="2700" dirty="0"/>
            </a:br>
            <a:r>
              <a:rPr lang="ru-RU" sz="2700" dirty="0" smtClean="0">
                <a:solidFill>
                  <a:schemeClr val="tx1"/>
                </a:solidFill>
              </a:rPr>
              <a:t>                                               ЗАДАЧИ:</a:t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>             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-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стимулировать интерес к чтению;</a:t>
            </a:r>
            <a:br>
              <a:rPr lang="ru-RU" sz="2700" dirty="0">
                <a:solidFill>
                  <a:schemeClr val="tx1"/>
                </a:solidFill>
                <a:ea typeface="Calibri" panose="020F0502020204030204"/>
                <a:cs typeface="Times New Roman" panose="02020603050405020304"/>
              </a:rPr>
            </a:br>
            <a:r>
              <a:rPr lang="ru-RU" sz="2700" dirty="0" smtClean="0">
                <a:solidFill>
                  <a:schemeClr val="tx1"/>
                </a:solidFill>
                <a:ea typeface="Calibri" panose="020F0502020204030204"/>
                <a:cs typeface="Times New Roman" panose="02020603050405020304"/>
              </a:rPr>
              <a:t>             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-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закрепить изученные буквы русского алфавита (графическое изображение, звучание);</a:t>
            </a:r>
            <a:br>
              <a:rPr lang="ru-RU" sz="2700" dirty="0">
                <a:solidFill>
                  <a:schemeClr val="tx1"/>
                </a:solidFill>
                <a:ea typeface="Calibri" panose="020F0502020204030204"/>
                <a:cs typeface="Times New Roman" panose="02020603050405020304"/>
              </a:rPr>
            </a:br>
            <a:r>
              <a:rPr lang="ru-RU" sz="2700" dirty="0" smtClean="0">
                <a:solidFill>
                  <a:schemeClr val="tx1"/>
                </a:solidFill>
                <a:ea typeface="Calibri" panose="020F0502020204030204"/>
                <a:cs typeface="Times New Roman" panose="02020603050405020304"/>
              </a:rPr>
              <a:t>              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- 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изучение истории появления букв русского языка;</a:t>
            </a:r>
            <a:br>
              <a:rPr lang="ru-RU" sz="2700" dirty="0">
                <a:solidFill>
                  <a:schemeClr val="tx1"/>
                </a:solidFill>
                <a:ea typeface="Calibri" panose="020F0502020204030204"/>
                <a:cs typeface="Times New Roman" panose="02020603050405020304"/>
              </a:rPr>
            </a:br>
            <a:r>
              <a:rPr lang="ru-RU" sz="2700" dirty="0" smtClean="0">
                <a:solidFill>
                  <a:schemeClr val="tx1"/>
                </a:solidFill>
                <a:ea typeface="Calibri" panose="020F0502020204030204"/>
                <a:cs typeface="Times New Roman" panose="02020603050405020304"/>
              </a:rPr>
              <a:t>               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-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развитие логического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мышления</a:t>
            </a:r>
            <a:br>
              <a:rPr lang="ru-RU" sz="2700" dirty="0" smtClean="0">
                <a:solidFill>
                  <a:schemeClr val="tx1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- расширение представлений о видах алфавита (</a:t>
            </a:r>
            <a:r>
              <a:rPr lang="ru-RU" sz="2700" dirty="0" err="1" smtClean="0">
                <a:solidFill>
                  <a:schemeClr val="tx1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дактильный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, тактильный, семафорный)   </a:t>
            </a:r>
            <a:br>
              <a:rPr lang="ru-RU" sz="3600" dirty="0">
                <a:solidFill>
                  <a:schemeClr val="tx1"/>
                </a:solidFill>
                <a:ea typeface="Calibri" panose="020F0502020204030204"/>
                <a:cs typeface="Times New Roman" panose="02020603050405020304"/>
              </a:rPr>
            </a:br>
            <a:br>
              <a:rPr lang="ru-RU" dirty="0"/>
            </a:b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340769"/>
            <a:ext cx="6120680" cy="3657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ТИП ПРОЕКТА: </a:t>
            </a:r>
            <a:endParaRPr lang="ru-RU" dirty="0" smtClean="0">
              <a:latin typeface="Times New Roman" panose="02020603050405020304"/>
              <a:ea typeface="Calibri" panose="020F0502020204030204"/>
              <a:cs typeface="Times New Roman" panose="02020603050405020304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u-RU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п</a:t>
            </a:r>
            <a:r>
              <a:rPr lang="ru-RU" dirty="0" smtClean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о составу участников– групповой</a:t>
            </a:r>
            <a:endParaRPr lang="ru-RU" dirty="0" smtClean="0">
              <a:latin typeface="Times New Roman" panose="02020603050405020304"/>
              <a:ea typeface="Calibri" panose="020F0502020204030204"/>
              <a:cs typeface="Times New Roman" panose="02020603050405020304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u-RU" dirty="0" smtClean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 по продолжительности- долгосрочный</a:t>
            </a:r>
            <a:endParaRPr lang="ru-RU" dirty="0" smtClean="0">
              <a:latin typeface="Times New Roman" panose="02020603050405020304"/>
              <a:ea typeface="Calibri" panose="020F0502020204030204"/>
              <a:cs typeface="Times New Roman" panose="02020603050405020304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u-RU" dirty="0" smtClean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по виду деятельности - информационно-творческий</a:t>
            </a:r>
            <a:r>
              <a:rPr lang="ru-RU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, </a:t>
            </a:r>
            <a:endParaRPr lang="ru-RU" dirty="0" smtClean="0">
              <a:latin typeface="Times New Roman" panose="02020603050405020304"/>
              <a:ea typeface="Calibri" panose="020F0502020204030204"/>
              <a:cs typeface="Times New Roman" panose="0202060305040502030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latin typeface="Calibri" panose="020F0502020204030204"/>
              <a:ea typeface="Calibri" panose="020F0502020204030204"/>
              <a:cs typeface="Times New Roman" panose="0202060305040502030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СРОКИ РЕАЛИЗАЦИИ: октябрь, 2022 г.-март, 2023 г.</a:t>
            </a:r>
            <a:endParaRPr lang="ru-RU" sz="1400" dirty="0">
              <a:latin typeface="Calibri" panose="020F0502020204030204"/>
              <a:ea typeface="Calibri" panose="020F0502020204030204"/>
              <a:cs typeface="Times New Roman" panose="0202060305040502030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УЧАСТНИКИ ПРОЕКТА: воспитанники подготовительной к школе группы №08, родители (законные представители), воспитатели </a:t>
            </a:r>
            <a:r>
              <a:rPr lang="ru-RU" dirty="0" smtClean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группы, учитель-логопед.</a:t>
            </a:r>
            <a:endParaRPr lang="ru-RU" sz="1400" dirty="0">
              <a:effectLst/>
              <a:latin typeface="Calibri" panose="020F0502020204030204"/>
              <a:ea typeface="Calibri" panose="020F0502020204030204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170218"/>
            <a:ext cx="6336704" cy="595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 panose="02020603050405020304"/>
              <a:ea typeface="Calibri" panose="020F0502020204030204"/>
              <a:cs typeface="Times New Roman" panose="02020603050405020304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АКТУАЛЬНОСТЬ</a:t>
            </a:r>
            <a:r>
              <a:rPr lang="ru-RU" b="1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:  </a:t>
            </a:r>
            <a:endParaRPr lang="ru-RU" b="1" dirty="0" smtClean="0">
              <a:latin typeface="Times New Roman" panose="02020603050405020304"/>
              <a:ea typeface="Calibri" panose="020F0502020204030204"/>
              <a:cs typeface="Times New Roman" panose="0202060305040502030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Times New Roman" panose="02020603050405020304"/>
              <a:ea typeface="Calibri" panose="020F0502020204030204"/>
              <a:cs typeface="Times New Roman" panose="0202060305040502030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Дошкольный </a:t>
            </a:r>
            <a:r>
              <a:rPr lang="ru-RU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курс  «Развитие речи и подготовка к обучению грамоте » призван обеспечить качественную подготовку детей к обучению в школе и предупреждению ошибок при чтении и письме.</a:t>
            </a:r>
            <a:endParaRPr lang="ru-RU" sz="1400" dirty="0">
              <a:latin typeface="Calibri" panose="020F0502020204030204"/>
              <a:ea typeface="Calibri" panose="020F0502020204030204"/>
              <a:cs typeface="Times New Roman" panose="0202060305040502030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В последние годы значительно возросло количество детей, встречающих трудности при обучении в школе. Они не всегда  правильно слышат и дифференцируют звуки родного языка, а это приводит к появлению ошибок при чтении и письме.</a:t>
            </a:r>
            <a:endParaRPr lang="ru-RU" sz="1400" dirty="0">
              <a:latin typeface="Calibri" panose="020F0502020204030204"/>
              <a:ea typeface="Calibri" panose="020F0502020204030204"/>
              <a:cs typeface="Times New Roman" panose="0202060305040502030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Великий русский педагог К.Д. Ушинский называл грамматику «логикой языка».  Поэтому обучение будет более успешным в том случае, если ребёнок станет заинтересованным, мотивированным и активным исследователем.</a:t>
            </a:r>
            <a:endParaRPr lang="ru-RU" sz="1400" dirty="0">
              <a:latin typeface="Calibri" panose="020F0502020204030204"/>
              <a:ea typeface="Calibri" panose="020F0502020204030204"/>
              <a:cs typeface="Times New Roman" panose="0202060305040502030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 </a:t>
            </a:r>
            <a:endParaRPr lang="ru-RU" sz="1400" dirty="0">
              <a:effectLst/>
              <a:latin typeface="Calibri" panose="020F0502020204030204"/>
              <a:ea typeface="Calibri" panose="020F0502020204030204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164260"/>
            <a:ext cx="5382344" cy="363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 panose="02020603050405020304"/>
              <a:ea typeface="Calibri" panose="020F0502020204030204"/>
              <a:cs typeface="Times New Roman" panose="0202060305040502030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Times New Roman" panose="02020603050405020304"/>
              <a:ea typeface="Calibri" panose="020F0502020204030204"/>
              <a:cs typeface="Times New Roman" panose="0202060305040502030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ЭТАПЫ РЕАЛИЗАЦИИ ПРОЕКТА:</a:t>
            </a:r>
            <a:endParaRPr lang="ru-RU" b="1" dirty="0" smtClean="0">
              <a:latin typeface="Times New Roman" panose="02020603050405020304"/>
              <a:ea typeface="Calibri" panose="020F0502020204030204"/>
              <a:cs typeface="Times New Roman" panose="0202060305040502030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400" b="1" dirty="0">
              <a:latin typeface="Times New Roman" panose="02020603050405020304"/>
              <a:ea typeface="Calibri" panose="020F0502020204030204"/>
              <a:cs typeface="Times New Roman" panose="0202060305040502030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400" b="1" dirty="0" smtClean="0">
              <a:latin typeface="Times New Roman" panose="02020603050405020304"/>
              <a:ea typeface="Calibri" panose="020F0502020204030204"/>
              <a:cs typeface="Times New Roman" panose="02020603050405020304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ru-RU" sz="1400" b="1" dirty="0" smtClean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ПОДГОТОВИТЕЛЬНЫЙ</a:t>
            </a:r>
            <a:endParaRPr lang="ru-RU" sz="1400" b="1" dirty="0" smtClean="0">
              <a:latin typeface="Times New Roman" panose="02020603050405020304"/>
              <a:ea typeface="Calibri" panose="020F0502020204030204"/>
              <a:cs typeface="Times New Roman" panose="02020603050405020304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ru-RU" sz="1400" b="1" dirty="0" smtClean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ОСНОВНОЙ</a:t>
            </a:r>
            <a:endParaRPr lang="ru-RU" sz="1400" b="1" dirty="0" smtClean="0">
              <a:latin typeface="Times New Roman" panose="02020603050405020304"/>
              <a:ea typeface="Calibri" panose="020F0502020204030204"/>
              <a:cs typeface="Times New Roman" panose="02020603050405020304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ru-RU" sz="1400" b="1" dirty="0" smtClean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ЗАКЛЮЧИТЕЛЬНЫЙ</a:t>
            </a:r>
            <a:endParaRPr lang="ru-RU" sz="1400" b="1" dirty="0">
              <a:latin typeface="Calibri" panose="020F0502020204030204"/>
              <a:ea typeface="Calibri" panose="020F0502020204030204"/>
              <a:cs typeface="Times New Roman" panose="0202060305040502030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 </a:t>
            </a:r>
            <a:endParaRPr lang="ru-RU" sz="1400" dirty="0">
              <a:effectLst/>
              <a:latin typeface="Calibri" panose="020F0502020204030204"/>
              <a:ea typeface="Calibri" panose="020F0502020204030204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612845"/>
            <a:ext cx="6840760" cy="57543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 </a:t>
            </a:r>
            <a:r>
              <a:rPr lang="ru-RU" b="1" dirty="0" smtClean="0"/>
              <a:t>ПОДГОТОВИТЕЛЬНЫЙ ЭТАП  ВКЛЮЧАЛ:</a:t>
            </a:r>
            <a:endParaRPr lang="ru-RU" b="1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u-RU" dirty="0" smtClean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изучение </a:t>
            </a:r>
            <a:r>
              <a:rPr lang="ru-RU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теоретических аспектов проблемы</a:t>
            </a:r>
            <a:r>
              <a:rPr lang="ru-RU" dirty="0" smtClean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;</a:t>
            </a:r>
            <a:endParaRPr lang="ru-RU" dirty="0" smtClean="0">
              <a:latin typeface="Times New Roman" panose="02020603050405020304"/>
              <a:ea typeface="Calibri" panose="020F0502020204030204"/>
              <a:cs typeface="Times New Roman" panose="02020603050405020304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u-RU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к</a:t>
            </a:r>
            <a:r>
              <a:rPr lang="ru-RU" dirty="0" smtClean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онсультация  с учителем-логопедом;</a:t>
            </a:r>
            <a:endParaRPr lang="ru-RU" dirty="0" smtClean="0">
              <a:latin typeface="Times New Roman" panose="02020603050405020304"/>
              <a:ea typeface="Calibri" panose="020F0502020204030204"/>
              <a:cs typeface="Times New Roman" panose="02020603050405020304"/>
            </a:endParaRPr>
          </a:p>
          <a:p>
            <a:pPr marL="285750" lvl="0" indent="-285750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u-RU" dirty="0">
                <a:solidFill>
                  <a:prstClr val="black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изучение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методической литературы;</a:t>
            </a:r>
            <a:endParaRPr lang="ru-RU" dirty="0" smtClean="0">
              <a:latin typeface="Times New Roman" panose="02020603050405020304"/>
              <a:ea typeface="Calibri" panose="020F0502020204030204"/>
              <a:cs typeface="Times New Roman" panose="0202060305040502030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- </a:t>
            </a:r>
            <a:r>
              <a:rPr lang="ru-RU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определение цели и задач и ожидаемых результатов;</a:t>
            </a:r>
            <a:endParaRPr lang="ru-RU" sz="1400" dirty="0">
              <a:latin typeface="Calibri" panose="020F0502020204030204"/>
              <a:ea typeface="Calibri" panose="020F0502020204030204"/>
              <a:cs typeface="Times New Roman" panose="0202060305040502030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-подбор форм и  деятельности с участниками проекта;</a:t>
            </a:r>
            <a:endParaRPr lang="ru-RU" sz="1400" dirty="0">
              <a:latin typeface="Calibri" panose="020F0502020204030204"/>
              <a:ea typeface="Calibri" panose="020F0502020204030204"/>
              <a:cs typeface="Times New Roman" panose="0202060305040502030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- подбор </a:t>
            </a:r>
            <a:r>
              <a:rPr lang="ru-RU" dirty="0" smtClean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 методического материала,  </a:t>
            </a:r>
            <a:r>
              <a:rPr lang="ru-RU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изготовление игр и игровых пособий, </a:t>
            </a:r>
            <a:r>
              <a:rPr lang="ru-RU" dirty="0" smtClean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заданий;</a:t>
            </a:r>
            <a:endParaRPr lang="ru-RU" sz="1400" dirty="0">
              <a:latin typeface="Calibri" panose="020F0502020204030204"/>
              <a:ea typeface="Calibri" panose="020F0502020204030204"/>
              <a:cs typeface="Times New Roman" panose="0202060305040502030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-составление планы </a:t>
            </a:r>
            <a:r>
              <a:rPr lang="ru-RU" dirty="0" smtClean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работы.</a:t>
            </a:r>
            <a:endParaRPr lang="ru-RU" sz="1400" dirty="0">
              <a:latin typeface="Calibri" panose="020F0502020204030204"/>
              <a:ea typeface="Calibri" panose="020F0502020204030204"/>
              <a:cs typeface="Times New Roman" panose="02020603050405020304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419888"/>
            <a:ext cx="1610774" cy="1957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2362275"/>
          </a:xfrm>
        </p:spPr>
        <p:txBody>
          <a:bodyPr>
            <a:normAutofit/>
          </a:bodyPr>
          <a:lstStyle/>
          <a:p>
            <a:r>
              <a:rPr lang="ru-RU" dirty="0" smtClean="0"/>
              <a:t>ОСНОВНОЙ ЭТАП:</a:t>
            </a:r>
            <a:br>
              <a:rPr lang="ru-RU" dirty="0" smtClean="0"/>
            </a:br>
            <a:r>
              <a:rPr lang="ru-RU" dirty="0" smtClean="0"/>
              <a:t>Работа над развитием </a:t>
            </a:r>
            <a:br>
              <a:rPr lang="ru-RU" dirty="0" smtClean="0"/>
            </a:br>
            <a:r>
              <a:rPr lang="ru-RU" dirty="0" smtClean="0"/>
              <a:t>правильного дыхания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192356"/>
            <a:ext cx="2914547" cy="3044957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192356"/>
            <a:ext cx="3635896" cy="2963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35416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Работа над развитием </a:t>
            </a:r>
            <a:br>
              <a:rPr lang="ru-RU" dirty="0" smtClean="0"/>
            </a:br>
            <a:r>
              <a:rPr lang="ru-RU" dirty="0" smtClean="0"/>
              <a:t>правильного дыхания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0" r="19800"/>
          <a:stretch>
            <a:fillRect/>
          </a:stretch>
        </p:blipFill>
        <p:spPr>
          <a:xfrm>
            <a:off x="1547664" y="2830612"/>
            <a:ext cx="3024336" cy="329303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1"/>
          <a:stretch>
            <a:fillRect/>
          </a:stretch>
        </p:blipFill>
        <p:spPr>
          <a:xfrm>
            <a:off x="4932040" y="2830612"/>
            <a:ext cx="3299859" cy="3235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212976"/>
            <a:ext cx="3979635" cy="2987452"/>
          </a:xfrm>
          <a:prstGeom prst="rect">
            <a:avLst/>
          </a:prstGeom>
        </p:spPr>
      </p:pic>
      <p:sp>
        <p:nvSpPr>
          <p:cNvPr id="9" name="Заголовок 2"/>
          <p:cNvSpPr txBox="1"/>
          <p:nvPr/>
        </p:nvSpPr>
        <p:spPr>
          <a:xfrm>
            <a:off x="971600" y="548680"/>
            <a:ext cx="8229600" cy="214625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«Знакомство с русским алфавитами»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354163"/>
          </a:xfrm>
        </p:spPr>
        <p:txBody>
          <a:bodyPr>
            <a:normAutofit/>
          </a:bodyPr>
          <a:lstStyle/>
          <a:p>
            <a:r>
              <a:rPr lang="ru-RU" dirty="0" smtClean="0"/>
              <a:t>Артикуляционная гимнастика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830612"/>
            <a:ext cx="3582160" cy="32353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830613"/>
            <a:ext cx="3402108" cy="3235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txBody>
          <a:bodyPr/>
          <a:lstStyle/>
          <a:p>
            <a:r>
              <a:rPr lang="ru-RU" dirty="0" smtClean="0"/>
              <a:t>Речевые игры</a:t>
            </a:r>
            <a:br>
              <a:rPr lang="ru-RU" dirty="0" smtClean="0"/>
            </a:br>
            <a:r>
              <a:rPr lang="ru-RU" dirty="0" smtClean="0"/>
              <a:t>«Анализ по родам существительных»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33697" y="3418692"/>
            <a:ext cx="3044957" cy="25922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65343" y="3418692"/>
            <a:ext cx="3044959" cy="25922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/>
          <a:lstStyle/>
          <a:p>
            <a:r>
              <a:rPr lang="ru-RU" dirty="0" smtClean="0"/>
              <a:t>Речевые игры</a:t>
            </a:r>
            <a:br>
              <a:rPr lang="ru-RU" dirty="0" smtClean="0"/>
            </a:br>
            <a:r>
              <a:rPr lang="ru-RU" dirty="0" smtClean="0"/>
              <a:t>«Анализ по слогам»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1" y="3271857"/>
            <a:ext cx="2898981" cy="2722047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268731"/>
            <a:ext cx="2523174" cy="272517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rmAutofit/>
          </a:bodyPr>
          <a:lstStyle/>
          <a:p>
            <a:r>
              <a:rPr lang="ru-RU" dirty="0" smtClean="0"/>
              <a:t>Речевые игры</a:t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 err="1" smtClean="0"/>
              <a:t>Звуко</a:t>
            </a:r>
            <a:r>
              <a:rPr lang="ru-RU" dirty="0" smtClean="0"/>
              <a:t>-буквенный анализ»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35795" y="2240869"/>
            <a:ext cx="4032450" cy="4104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 fontScale="90000"/>
          </a:bodyPr>
          <a:lstStyle/>
          <a:p>
            <a:br>
              <a:rPr lang="ru-RU" dirty="0" smtClean="0"/>
            </a:br>
            <a:r>
              <a:rPr lang="ru-RU" dirty="0" smtClean="0"/>
              <a:t>Речевые игры</a:t>
            </a:r>
            <a:br>
              <a:rPr lang="ru-RU" dirty="0" smtClean="0"/>
            </a:br>
            <a:r>
              <a:rPr lang="ru-RU" dirty="0" smtClean="0"/>
              <a:t>«Работа с предложениями»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800300"/>
            <a:ext cx="3515882" cy="34563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51620" y="2908312"/>
            <a:ext cx="3456384" cy="3240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 fontScale="90000"/>
          </a:bodyPr>
          <a:lstStyle/>
          <a:p>
            <a:br>
              <a:rPr lang="ru-RU" dirty="0" smtClean="0"/>
            </a:br>
            <a:r>
              <a:rPr lang="ru-RU" dirty="0" smtClean="0"/>
              <a:t>Речевые игры</a:t>
            </a:r>
            <a:br>
              <a:rPr lang="ru-RU" dirty="0" smtClean="0"/>
            </a:br>
            <a:r>
              <a:rPr lang="ru-RU" dirty="0" smtClean="0"/>
              <a:t>«Работа с предложениями»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032956"/>
            <a:ext cx="3707904" cy="28529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885" y="3032956"/>
            <a:ext cx="3803915" cy="28529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txBody>
          <a:bodyPr>
            <a:normAutofit fontScale="90000"/>
          </a:bodyPr>
          <a:lstStyle/>
          <a:p>
            <a:br>
              <a:rPr lang="ru-RU" dirty="0" smtClean="0"/>
            </a:br>
            <a:r>
              <a:rPr lang="ru-RU" dirty="0" smtClean="0"/>
              <a:t>Работа с буквами </a:t>
            </a:r>
            <a:br>
              <a:rPr lang="ru-RU" dirty="0" smtClean="0"/>
            </a:br>
            <a:r>
              <a:rPr lang="ru-RU" dirty="0" smtClean="0"/>
              <a:t>русского алфавита и составление </a:t>
            </a:r>
            <a:r>
              <a:rPr lang="ru-RU" dirty="0" err="1" smtClean="0"/>
              <a:t>чистоговорок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7198" y="3403570"/>
            <a:ext cx="3212978" cy="24482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42586" y="3422840"/>
            <a:ext cx="3212976" cy="24097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087" y="3068960"/>
            <a:ext cx="3275856" cy="31652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txBody>
          <a:bodyPr>
            <a:normAutofit/>
          </a:bodyPr>
          <a:lstStyle/>
          <a:p>
            <a:br>
              <a:rPr lang="ru-RU" dirty="0" smtClean="0"/>
            </a:br>
            <a:r>
              <a:rPr lang="ru-RU" dirty="0" smtClean="0"/>
              <a:t>Составление </a:t>
            </a:r>
            <a:r>
              <a:rPr lang="ru-RU" dirty="0" err="1" smtClean="0"/>
              <a:t>тавтограммических</a:t>
            </a:r>
            <a:r>
              <a:rPr lang="ru-RU" dirty="0" smtClean="0"/>
              <a:t> предложений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7198" y="3403570"/>
            <a:ext cx="3212978" cy="24482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42586" y="3422840"/>
            <a:ext cx="3212976" cy="24097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087" y="3068960"/>
            <a:ext cx="3275856" cy="31652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txBody>
          <a:bodyPr/>
          <a:lstStyle/>
          <a:p>
            <a:r>
              <a:rPr lang="ru-RU" dirty="0" smtClean="0"/>
              <a:t>Игры с буквами</a:t>
            </a:r>
            <a:br>
              <a:rPr lang="ru-RU" dirty="0" smtClean="0"/>
            </a:br>
            <a:r>
              <a:rPr lang="ru-RU" dirty="0" smtClean="0"/>
              <a:t>«Собери букву»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86"/>
          <a:stretch>
            <a:fillRect/>
          </a:stretch>
        </p:blipFill>
        <p:spPr>
          <a:xfrm rot="5400000">
            <a:off x="2591779" y="2240870"/>
            <a:ext cx="3888433" cy="39604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/>
          <a:lstStyle/>
          <a:p>
            <a:r>
              <a:rPr lang="ru-RU" dirty="0" smtClean="0"/>
              <a:t>Игры с буквами</a:t>
            </a:r>
            <a:br>
              <a:rPr lang="ru-RU" dirty="0" smtClean="0"/>
            </a:br>
            <a:r>
              <a:rPr lang="ru-RU" dirty="0" smtClean="0"/>
              <a:t>«Угадай букву на ощупь»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996953"/>
            <a:ext cx="4041110" cy="306308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996953"/>
            <a:ext cx="3347864" cy="3063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/>
          <a:lstStyle/>
          <a:p>
            <a:r>
              <a:rPr lang="ru-RU" dirty="0" smtClean="0"/>
              <a:t>Игры с буквами</a:t>
            </a:r>
            <a:br>
              <a:rPr lang="ru-RU" dirty="0" smtClean="0"/>
            </a:br>
            <a:r>
              <a:rPr lang="ru-RU" dirty="0" smtClean="0"/>
              <a:t>«Буквенный алфавит»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7"/>
          <a:stretch>
            <a:fillRect/>
          </a:stretch>
        </p:blipFill>
        <p:spPr>
          <a:xfrm>
            <a:off x="586552" y="2992281"/>
            <a:ext cx="3991119" cy="306308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4" r="2508" b="2357"/>
          <a:stretch>
            <a:fillRect/>
          </a:stretch>
        </p:blipFill>
        <p:spPr>
          <a:xfrm>
            <a:off x="4932041" y="2996954"/>
            <a:ext cx="3456384" cy="3063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txBody>
          <a:bodyPr/>
          <a:lstStyle/>
          <a:p>
            <a:r>
              <a:rPr lang="ru-RU" dirty="0" smtClean="0"/>
              <a:t>Игры с буквами</a:t>
            </a:r>
            <a:br>
              <a:rPr lang="ru-RU" dirty="0" smtClean="0"/>
            </a:br>
            <a:r>
              <a:rPr lang="ru-RU" dirty="0" smtClean="0"/>
              <a:t>«Подбери картинку к букве»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1406" y="2965137"/>
            <a:ext cx="3320745" cy="295232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05672" y="2893128"/>
            <a:ext cx="3140968" cy="3096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txBody>
          <a:bodyPr/>
          <a:lstStyle/>
          <a:p>
            <a:r>
              <a:rPr lang="ru-RU" dirty="0" smtClean="0"/>
              <a:t>Игры с буквами</a:t>
            </a:r>
            <a:br>
              <a:rPr lang="ru-RU" dirty="0" smtClean="0"/>
            </a:br>
            <a:r>
              <a:rPr lang="ru-RU" dirty="0" smtClean="0"/>
              <a:t>«Буквенный поп </a:t>
            </a:r>
            <a:r>
              <a:rPr lang="ru-RU" dirty="0" err="1" smtClean="0"/>
              <a:t>ит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996952"/>
            <a:ext cx="2627784" cy="24748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11427" y="3317565"/>
            <a:ext cx="2564904" cy="1923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>
            <a:normAutofit/>
          </a:bodyPr>
          <a:lstStyle/>
          <a:p>
            <a:r>
              <a:rPr lang="ru-RU" dirty="0" smtClean="0"/>
              <a:t>Художественно-творческая деятельность</a:t>
            </a:r>
            <a:br>
              <a:rPr lang="ru-RU" dirty="0" smtClean="0"/>
            </a:br>
            <a:r>
              <a:rPr lang="ru-RU" dirty="0" smtClean="0"/>
              <a:t>«Преобразуй букву»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92051" y="2309091"/>
            <a:ext cx="3463954" cy="4536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Разгадывание ребусов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429000"/>
            <a:ext cx="3168352" cy="2376264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429001"/>
            <a:ext cx="3168352" cy="23762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с ЭМК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9" t="27951" r="2546"/>
          <a:stretch>
            <a:fillRect/>
          </a:stretch>
        </p:blipFill>
        <p:spPr>
          <a:xfrm>
            <a:off x="1259633" y="2736305"/>
            <a:ext cx="3528392" cy="3068960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509" y="2736305"/>
            <a:ext cx="3536720" cy="30421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Знакомство с азбукой </a:t>
            </a:r>
            <a:br>
              <a:rPr lang="ru-RU" dirty="0" smtClean="0"/>
            </a:br>
            <a:r>
              <a:rPr lang="ru-RU" dirty="0" smtClean="0"/>
              <a:t>для людей ОВЗ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48273"/>
            <a:ext cx="3168352" cy="3319286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52936"/>
          </a:xfrm>
        </p:spPr>
        <p:txBody>
          <a:bodyPr/>
          <a:lstStyle/>
          <a:p>
            <a:r>
              <a:rPr lang="ru-RU" dirty="0" smtClean="0"/>
              <a:t>Для слепых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04545" y="2559747"/>
            <a:ext cx="3319285" cy="3096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Знакомство с азбукой </a:t>
            </a:r>
            <a:br>
              <a:rPr lang="ru-RU" dirty="0" smtClean="0"/>
            </a:br>
            <a:r>
              <a:rPr lang="ru-RU" dirty="0" smtClean="0"/>
              <a:t>для людей ОВЗ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52936"/>
          </a:xfrm>
        </p:spPr>
        <p:txBody>
          <a:bodyPr/>
          <a:lstStyle/>
          <a:p>
            <a:r>
              <a:rPr lang="ru-RU" dirty="0" smtClean="0"/>
              <a:t>Для глухонемых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3321" y="2324133"/>
            <a:ext cx="2797469" cy="28515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93" r="10237"/>
          <a:stretch>
            <a:fillRect/>
          </a:stretch>
        </p:blipFill>
        <p:spPr>
          <a:xfrm>
            <a:off x="6084168" y="2229147"/>
            <a:ext cx="2736304" cy="29194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3" y="3688890"/>
            <a:ext cx="3096345" cy="2798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621573"/>
          </a:xfrm>
        </p:spPr>
        <p:txBody>
          <a:bodyPr>
            <a:normAutofit/>
          </a:bodyPr>
          <a:lstStyle/>
          <a:p>
            <a:r>
              <a:rPr lang="ru-RU" dirty="0" smtClean="0"/>
              <a:t>Знакомство с  </a:t>
            </a:r>
            <a:br>
              <a:rPr lang="ru-RU" dirty="0" smtClean="0"/>
            </a:br>
            <a:r>
              <a:rPr lang="ru-RU" dirty="0" smtClean="0"/>
              <a:t>семафорной азбукой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081648"/>
            <a:ext cx="4392488" cy="3823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930227"/>
          </a:xfrm>
        </p:spPr>
        <p:txBody>
          <a:bodyPr>
            <a:normAutofit/>
          </a:bodyPr>
          <a:lstStyle/>
          <a:p>
            <a:r>
              <a:rPr lang="ru-RU" dirty="0" smtClean="0"/>
              <a:t>Знакомство со  </a:t>
            </a:r>
            <a:br>
              <a:rPr lang="ru-RU" dirty="0" smtClean="0"/>
            </a:br>
            <a:r>
              <a:rPr lang="ru-RU" dirty="0" err="1" smtClean="0"/>
              <a:t>старослявянским</a:t>
            </a:r>
            <a:r>
              <a:rPr lang="ru-RU" dirty="0" smtClean="0"/>
              <a:t> алфавитом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988840"/>
            <a:ext cx="4968552" cy="42199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621573"/>
          </a:xfrm>
        </p:spPr>
        <p:txBody>
          <a:bodyPr>
            <a:normAutofit/>
          </a:bodyPr>
          <a:lstStyle/>
          <a:p>
            <a:r>
              <a:rPr lang="ru-RU" dirty="0" smtClean="0"/>
              <a:t>Работа с родителями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9" t="3482" r="3856"/>
          <a:stretch>
            <a:fillRect/>
          </a:stretch>
        </p:blipFill>
        <p:spPr>
          <a:xfrm>
            <a:off x="827405" y="2313305"/>
            <a:ext cx="2808605" cy="29006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99" t="-4846"/>
          <a:stretch>
            <a:fillRect/>
          </a:stretch>
        </p:blipFill>
        <p:spPr>
          <a:xfrm rot="5400000">
            <a:off x="4907915" y="2408555"/>
            <a:ext cx="2900045" cy="27108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621573"/>
          </a:xfrm>
        </p:spPr>
        <p:txBody>
          <a:bodyPr>
            <a:normAutofit/>
          </a:bodyPr>
          <a:lstStyle/>
          <a:p>
            <a:r>
              <a:rPr lang="ru-RU" dirty="0" smtClean="0"/>
              <a:t>Работа с родителями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140968"/>
            <a:ext cx="3178696" cy="24208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140968"/>
            <a:ext cx="3227851" cy="24208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930227"/>
          </a:xfrm>
        </p:spPr>
        <p:txBody>
          <a:bodyPr>
            <a:normAutofit/>
          </a:bodyPr>
          <a:lstStyle/>
          <a:p>
            <a:r>
              <a:rPr lang="ru-RU" dirty="0" smtClean="0"/>
              <a:t>Итоговая игра </a:t>
            </a:r>
            <a:br>
              <a:rPr lang="ru-RU" dirty="0" smtClean="0"/>
            </a:br>
            <a:r>
              <a:rPr lang="ru-RU" dirty="0" smtClean="0"/>
              <a:t>«Звёздный час»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37" b="7320"/>
          <a:stretch>
            <a:fillRect/>
          </a:stretch>
        </p:blipFill>
        <p:spPr>
          <a:xfrm rot="5400000">
            <a:off x="6169868" y="3559324"/>
            <a:ext cx="2708920" cy="20162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70" y="1988840"/>
            <a:ext cx="3035829" cy="22768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230738"/>
            <a:ext cx="3035830" cy="22768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621573"/>
          </a:xfrm>
        </p:spPr>
        <p:txBody>
          <a:bodyPr>
            <a:normAutofit/>
          </a:bodyPr>
          <a:lstStyle/>
          <a:p>
            <a:r>
              <a:rPr lang="ru-RU" dirty="0" smtClean="0"/>
              <a:t>Итог нашей работы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636912"/>
            <a:ext cx="3371867" cy="305666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636912"/>
            <a:ext cx="3131840" cy="30566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800" b="1" dirty="0" smtClean="0">
                <a:solidFill>
                  <a:srgbClr val="7030A0"/>
                </a:solidFill>
              </a:rPr>
              <a:t>СПАСИБО ЗА ВНИМАНИЕ!</a:t>
            </a:r>
            <a:endParaRPr lang="ru-RU" sz="4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3145</Words>
  <Application>WPS Presentation</Application>
  <PresentationFormat>Экран (4:3)</PresentationFormat>
  <Paragraphs>112</Paragraphs>
  <Slides>35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5" baseType="lpstr">
      <vt:lpstr>Arial</vt:lpstr>
      <vt:lpstr>SimSun</vt:lpstr>
      <vt:lpstr>Wingdings</vt:lpstr>
      <vt:lpstr>Times New Roman</vt:lpstr>
      <vt:lpstr>Times New Roman</vt:lpstr>
      <vt:lpstr>Calibri</vt:lpstr>
      <vt:lpstr>Cambria</vt:lpstr>
      <vt:lpstr>Microsoft YaHei</vt:lpstr>
      <vt:lpstr>Arial Unicode MS</vt:lpstr>
      <vt:lpstr>Тема Office</vt:lpstr>
      <vt:lpstr>Муниципальное дошкольное образовательное учреждение «Детский сад № 117 Тракторозаводского района Волгограда      ПЕДАГОГИЧЕСКИЙ ПРОЕКТ ПО РЕЧЕВОМУ РАЗВИТИЮ «ПУТЕШЕСТВИЕ ОТ А ДО Я»</vt:lpstr>
      <vt:lpstr>PowerPoint 演示文稿</vt:lpstr>
      <vt:lpstr>                                                                                                     ЗАДАЧИ:               -стимулировать интерес к чтению;               -закрепить изученные буквы русского алфавита (графическое изображение, звучание);                - изучение истории появления букв русского языка;                 -развитие логического мышления - расширение представлений о видах алфавита (дактильный, тактильный, семафорный)      </vt:lpstr>
      <vt:lpstr>PowerPoint 演示文稿</vt:lpstr>
      <vt:lpstr>PowerPoint 演示文稿</vt:lpstr>
      <vt:lpstr>PowerPoint 演示文稿</vt:lpstr>
      <vt:lpstr>PowerPoint 演示文稿</vt:lpstr>
      <vt:lpstr>ОСНОВНОЙ ЭТАП: Работа над развитием  правильного дыхания</vt:lpstr>
      <vt:lpstr>Работа над развитием  правильного дыхания</vt:lpstr>
      <vt:lpstr>PowerPoint 演示文稿</vt:lpstr>
      <vt:lpstr>Артикуляционная гимнастика</vt:lpstr>
      <vt:lpstr>Речевые игры «Анализ по родам существительных»</vt:lpstr>
      <vt:lpstr>Речевые игры «Анализ по слогам»</vt:lpstr>
      <vt:lpstr>Речевые игры «Звуко-буквенный анализ»</vt:lpstr>
      <vt:lpstr> Речевые игры «Работа с предложениями»</vt:lpstr>
      <vt:lpstr> Речевые игры «Работа с предложениями»</vt:lpstr>
      <vt:lpstr> Работа с буквами  русского алфавита и составление чистоговорок</vt:lpstr>
      <vt:lpstr> Составление тавтограммических предложений</vt:lpstr>
      <vt:lpstr>Игры с буквами «Собери букву»</vt:lpstr>
      <vt:lpstr>Игры с буквами «Угадай букву на ощупь»</vt:lpstr>
      <vt:lpstr>Игры с буквами «Буквенный алфавит»</vt:lpstr>
      <vt:lpstr>Игры с буквами «Подбери картинку к букве»</vt:lpstr>
      <vt:lpstr>Игры с буквами «Буквенный поп ит»</vt:lpstr>
      <vt:lpstr>Художественно-творческая деятельность «Преобразуй букву»</vt:lpstr>
      <vt:lpstr>Разгадывание ребусов</vt:lpstr>
      <vt:lpstr>Работа с ЭМК</vt:lpstr>
      <vt:lpstr>Знакомство с азбукой  для людей ОВЗ</vt:lpstr>
      <vt:lpstr>Знакомство с азбукой  для людей ОВЗ</vt:lpstr>
      <vt:lpstr>Знакомство с   семафорной азбукой</vt:lpstr>
      <vt:lpstr>Знакомство со   старослявянским алфавитом</vt:lpstr>
      <vt:lpstr>Работа с родителями</vt:lpstr>
      <vt:lpstr>Работа с родителями</vt:lpstr>
      <vt:lpstr>Итоговая игра  «Звёздный час»</vt:lpstr>
      <vt:lpstr>Итог нашей работы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yupi_</cp:lastModifiedBy>
  <cp:revision>39</cp:revision>
  <dcterms:created xsi:type="dcterms:W3CDTF">2016-10-28T13:41:00Z</dcterms:created>
  <dcterms:modified xsi:type="dcterms:W3CDTF">2025-01-20T19:57:38Z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32C1A0C2B84B40C58296546830561F05_12</vt:lpwstr>
  </property>
  <property fmtid="{D5CDD505-2E9C-101B-9397-08002B2CF9AE}" pid="3" name="KSOProductBuildVer">
    <vt:lpwstr>1049-12.2.0.19805</vt:lpwstr>
  </property>
</Properties>
</file>